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301" r:id="rId2"/>
    <p:sldId id="306" r:id="rId3"/>
    <p:sldId id="324" r:id="rId4"/>
    <p:sldId id="322" r:id="rId5"/>
    <p:sldId id="323" r:id="rId6"/>
    <p:sldId id="258" r:id="rId7"/>
    <p:sldId id="325" r:id="rId8"/>
    <p:sldId id="275" r:id="rId9"/>
  </p:sldIdLst>
  <p:sldSz cx="9144000" cy="6858000" type="screen4x3"/>
  <p:notesSz cx="6799263" cy="99298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C20A"/>
    <a:srgbClr val="0000FF"/>
    <a:srgbClr val="B8B400"/>
    <a:srgbClr val="F0EA00"/>
    <a:srgbClr val="9BC20A"/>
    <a:srgbClr val="D2BD1E"/>
    <a:srgbClr val="F8F870"/>
    <a:srgbClr val="CEC222"/>
    <a:srgbClr val="82C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howGuides="1">
      <p:cViewPr>
        <p:scale>
          <a:sx n="75" d="100"/>
          <a:sy n="75" d="100"/>
        </p:scale>
        <p:origin x="1560" y="25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DF5AEE87-24FD-495B-98B1-F8C2FBD7274A}" type="datetimeFigureOut">
              <a:rPr lang="de-DE"/>
              <a:pPr>
                <a:defRPr/>
              </a:pPr>
              <a:t>08.11.2021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9BDCF40-506C-497F-8186-F2CBBAE2773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3243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4252AC-8FFF-450F-AC6D-319D818AEAC5}" type="datetimeFigureOut">
              <a:rPr lang="de-DE"/>
              <a:pPr>
                <a:defRPr/>
              </a:pPr>
              <a:t>08.11.2021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0DE9C0-A736-4BF7-8894-A65D3A39B07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6059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>
              <a:latin typeface="Arial" charset="0"/>
              <a:ea typeface="MS PGothic" pitchFamily="34" charset="-128"/>
            </a:endParaRPr>
          </a:p>
        </p:txBody>
      </p:sp>
      <p:sp>
        <p:nvSpPr>
          <p:cNvPr id="20484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006E04-CFAE-440D-A051-0607D9602AB8}" type="slidenum">
              <a:rPr lang="de-DE" altLang="de-DE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 altLang="de-DE" dirty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B66980-3D0F-4426-B6BF-25EF78FA8A27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8539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B66980-3D0F-4426-B6BF-25EF78FA8A27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5975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B66980-3D0F-4426-B6BF-25EF78FA8A27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6661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80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F11AE-619C-4E8B-B2D1-B36E6EE0C3D0}" type="datetimeFigureOut">
              <a:rPr lang="de-DE"/>
              <a:pPr>
                <a:defRPr/>
              </a:pPr>
              <a:t>08.11.2021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005D0-77C5-48AB-A417-6770928D62F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4736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36605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/>
          <a:lstStyle>
            <a:lvl1pPr marL="179388" indent="-179388">
              <a:buClr>
                <a:srgbClr val="00378C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378C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378C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378C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00378C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Inhaltsplatzhalter 5"/>
          <p:cNvSpPr>
            <a:spLocks noGrp="1"/>
          </p:cNvSpPr>
          <p:nvPr>
            <p:ph sz="quarter" idx="13"/>
          </p:nvPr>
        </p:nvSpPr>
        <p:spPr>
          <a:xfrm>
            <a:off x="218268" y="1002851"/>
            <a:ext cx="8003021" cy="310553"/>
          </a:xfrm>
          <a:prstGeom prst="rect">
            <a:avLst/>
          </a:prstGeom>
        </p:spPr>
        <p:txBody>
          <a:bodyPr/>
          <a:lstStyle>
            <a:lvl1pPr>
              <a:buNone/>
              <a:defRPr lang="de-DE" sz="1600" b="1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209578" y="571724"/>
            <a:ext cx="8011712" cy="410344"/>
          </a:xfrm>
          <a:prstGeom prst="rect">
            <a:avLst/>
          </a:prstGeom>
        </p:spPr>
        <p:txBody>
          <a:bodyPr/>
          <a:lstStyle>
            <a:lvl1pPr>
              <a:buNone/>
              <a:defRPr lang="de-DE" sz="2400" b="1" kern="1200" cap="small" baseline="0" dirty="0" smtClean="0">
                <a:solidFill>
                  <a:srgbClr val="00378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5594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73921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1515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9521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13660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9559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21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A3A7E-7ED9-476D-A05D-90D9F37F7400}" type="datetimeFigureOut">
              <a:rPr lang="de-DE"/>
              <a:pPr>
                <a:defRPr/>
              </a:pPr>
              <a:t>08.11.2021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A8B1E-066A-4AB9-94D7-B45D335095B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7356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8C7EC-E7E7-4E4F-8208-D97A1625909E}" type="datetimeFigureOut">
              <a:rPr lang="de-DE"/>
              <a:pPr>
                <a:defRPr/>
              </a:pPr>
              <a:t>08.11.2021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3C4D6-600B-4AB5-BD44-99B1BD6DEC4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234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55E660-129D-4896-8D5A-ABEEFDB4BCAF}" type="datetimeFigureOut">
              <a:rPr lang="de-DE"/>
              <a:pPr>
                <a:defRPr/>
              </a:pPr>
              <a:t>08.11.2021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569BD-8045-40CC-A480-98B8EA3FF4B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31" name="Bild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"/>
          <a:stretch>
            <a:fillRect/>
          </a:stretch>
        </p:blipFill>
        <p:spPr bwMode="auto">
          <a:xfrm>
            <a:off x="0" y="-3175"/>
            <a:ext cx="9144000" cy="667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Bild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30" b="2499"/>
          <a:stretch>
            <a:fillRect/>
          </a:stretch>
        </p:blipFill>
        <p:spPr bwMode="auto">
          <a:xfrm>
            <a:off x="0" y="6078538"/>
            <a:ext cx="91440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468313" y="6553200"/>
            <a:ext cx="7848600" cy="331788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DE" altLang="de-DE" dirty="0"/>
              <a:t>Integration durch Bürgerschaftliches Engagement und Zivilgesellschaft – Prozessbegleitung für Kommunen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7956550" y="6519863"/>
            <a:ext cx="741363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792DD7C3-8115-42D5-9A47-0723E88AD6B5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83" r:id="rId8"/>
    <p:sldLayoutId id="2147484284" r:id="rId9"/>
    <p:sldLayoutId id="2147484285" r:id="rId10"/>
    <p:sldLayoutId id="2147484293" r:id="rId11"/>
    <p:sldLayoutId id="214748429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7" b="2283"/>
          <a:stretch/>
        </p:blipFill>
        <p:spPr>
          <a:xfrm>
            <a:off x="251520" y="946297"/>
            <a:ext cx="8640960" cy="5424341"/>
          </a:xfrm>
          <a:prstGeom prst="rect">
            <a:avLst/>
          </a:prstGeom>
        </p:spPr>
      </p:pic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4562475" y="2806700"/>
            <a:ext cx="185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dirty="0">
              <a:solidFill>
                <a:srgbClr val="000000"/>
              </a:solidFill>
            </a:endParaRP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2987675" y="2924175"/>
            <a:ext cx="2808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800" dirty="0">
              <a:solidFill>
                <a:srgbClr val="000000"/>
              </a:solidFill>
            </a:endParaRPr>
          </a:p>
        </p:txBody>
      </p:sp>
      <p:sp>
        <p:nvSpPr>
          <p:cNvPr id="11269" name="Rectangle 14"/>
          <p:cNvSpPr>
            <a:spLocks noChangeArrowheads="1"/>
          </p:cNvSpPr>
          <p:nvPr/>
        </p:nvSpPr>
        <p:spPr bwMode="auto">
          <a:xfrm>
            <a:off x="682625" y="1628775"/>
            <a:ext cx="777716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b="1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b="1" dirty="0">
              <a:solidFill>
                <a:srgbClr val="000000"/>
              </a:solidFill>
            </a:endParaRPr>
          </a:p>
        </p:txBody>
      </p:sp>
      <p:sp>
        <p:nvSpPr>
          <p:cNvPr id="11270" name="Textfeld 2"/>
          <p:cNvSpPr txBox="1">
            <a:spLocks noChangeArrowheads="1"/>
          </p:cNvSpPr>
          <p:nvPr/>
        </p:nvSpPr>
        <p:spPr bwMode="auto">
          <a:xfrm>
            <a:off x="250825" y="6092825"/>
            <a:ext cx="25764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>
                <a:solidFill>
                  <a:schemeClr val="bg1"/>
                </a:solidFill>
              </a:rPr>
              <a:t>Foto: Menschenfotografin Lena Reiner</a:t>
            </a:r>
          </a:p>
        </p:txBody>
      </p:sp>
      <p:sp>
        <p:nvSpPr>
          <p:cNvPr id="11271" name="Textfeld 1"/>
          <p:cNvSpPr txBox="1">
            <a:spLocks noChangeArrowheads="1"/>
          </p:cNvSpPr>
          <p:nvPr/>
        </p:nvSpPr>
        <p:spPr bwMode="auto">
          <a:xfrm>
            <a:off x="251520" y="3861048"/>
            <a:ext cx="6344584" cy="1077912"/>
          </a:xfrm>
          <a:prstGeom prst="rect">
            <a:avLst/>
          </a:prstGeom>
          <a:solidFill>
            <a:srgbClr val="FFFF00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b="1" dirty="0">
                <a:solidFill>
                  <a:srgbClr val="000000"/>
                </a:solidFill>
              </a:rPr>
              <a:t>Integration durch Bürgerschaftliches Engagement und Zivilgesellschaft</a:t>
            </a:r>
          </a:p>
        </p:txBody>
      </p:sp>
      <p:sp>
        <p:nvSpPr>
          <p:cNvPr id="11272" name="Textfeld 1"/>
          <p:cNvSpPr txBox="1">
            <a:spLocks noChangeArrowheads="1"/>
          </p:cNvSpPr>
          <p:nvPr/>
        </p:nvSpPr>
        <p:spPr bwMode="auto">
          <a:xfrm>
            <a:off x="4748212" y="5085184"/>
            <a:ext cx="4144267" cy="1077218"/>
          </a:xfrm>
          <a:prstGeom prst="rect">
            <a:avLst/>
          </a:prstGeom>
          <a:solidFill>
            <a:srgbClr val="FFFF00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DE" altLang="de-DE" b="1" dirty="0">
                <a:solidFill>
                  <a:srgbClr val="000000"/>
                </a:solidFill>
              </a:rPr>
              <a:t>Prozessbegleitung für Kommunen 2020/2021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251520" y="1772816"/>
            <a:ext cx="8568952" cy="459797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Programm des Sozialministerium B.W. im Rahmen der Landes-Engagementstrategie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de-DE" sz="1800" dirty="0">
                <a:solidFill>
                  <a:prstClr val="black"/>
                </a:solidFill>
                <a:latin typeface="Calibri"/>
              </a:rPr>
              <a:t>Umsetzung 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eit 2018 durch die Führungsakademie B.-W.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de-DE" sz="1800" dirty="0">
                <a:solidFill>
                  <a:prstClr val="black"/>
                </a:solidFill>
                <a:latin typeface="Calibri"/>
              </a:rPr>
              <a:t>Aktuell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 </a:t>
            </a:r>
            <a:r>
              <a:rPr lang="de-DE" sz="1800" dirty="0">
                <a:solidFill>
                  <a:prstClr val="black"/>
                </a:solidFill>
                <a:latin typeface="Calibri"/>
              </a:rPr>
              <a:t>P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rojekte bis Ende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Ziele: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Stärkung des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gesellschaftlichen Zusammenhaltes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Begleitung bürgerschaftlicher und zivilgesellschaftlicher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Engagementkultur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solidFill>
                  <a:prstClr val="black"/>
                </a:solidFill>
                <a:latin typeface="Calibri"/>
              </a:rPr>
              <a:t>	Entwicklung tragfähiger und nachhaltiger </a:t>
            </a:r>
            <a:r>
              <a:rPr lang="de-DE" sz="1800" b="1" dirty="0">
                <a:solidFill>
                  <a:srgbClr val="FF0000"/>
                </a:solidFill>
                <a:latin typeface="Calibri"/>
              </a:rPr>
              <a:t>Beteiligungsstrukturen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Entwicklung von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Zielen und Maßnahmenplänen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Auf dem Bestehenden aufbauen, konkrete Projekte in die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Umsetzung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bringen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8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Projektleitung vor Ort: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Elisabeth Huba-Mang, Maja Kurz, Mohamed Jabry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(M.Kemmer-Maier, </a:t>
            </a:r>
            <a:r>
              <a:rPr lang="de-DE" sz="1800" dirty="0">
                <a:solidFill>
                  <a:prstClr val="black"/>
                </a:solidFill>
                <a:latin typeface="Calibri"/>
              </a:rPr>
              <a:t>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.Stellrecht</a:t>
            </a:r>
            <a:r>
              <a:rPr lang="de-DE" sz="1800" dirty="0">
                <a:solidFill>
                  <a:prstClr val="black"/>
                </a:solidFill>
                <a:latin typeface="Calibri"/>
              </a:rPr>
              <a:t>-Schmidt)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Unterstützung: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Dagmar Gebhardt, Volker Fuchs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solidFill>
                  <a:prstClr val="black"/>
                </a:solidFill>
                <a:latin typeface="Calibri"/>
              </a:rPr>
              <a:t>			Prozessbegleitungen der Führungsakademie B.-W.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04813" y="1052736"/>
            <a:ext cx="8488362" cy="43951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de-DE" altLang="de-DE" sz="2400" b="1" dirty="0">
                <a:latin typeface="+mn-lt"/>
              </a:rPr>
              <a:t>Projektrahmen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251519" y="1700808"/>
            <a:ext cx="8641655" cy="47525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Gemeinsame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Analyse mit dem Team FSI: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Blick auf die Ortsteile und Gesamtstadt, 2020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de-DE" sz="1800" noProof="0" dirty="0">
                <a:solidFill>
                  <a:prstClr val="black"/>
                </a:solidFill>
                <a:latin typeface="Calibri"/>
              </a:rPr>
              <a:t>Information und </a:t>
            </a:r>
            <a:r>
              <a:rPr lang="de-DE" sz="1800" b="1" noProof="0" dirty="0">
                <a:solidFill>
                  <a:prstClr val="black"/>
                </a:solidFill>
                <a:latin typeface="Calibri"/>
              </a:rPr>
              <a:t>Beteiligung interessierter Bürger*innen und Vertreter*innen </a:t>
            </a:r>
            <a:r>
              <a:rPr lang="de-DE" sz="1800" noProof="0" dirty="0">
                <a:solidFill>
                  <a:prstClr val="black"/>
                </a:solidFill>
                <a:latin typeface="Calibri"/>
              </a:rPr>
              <a:t>aus Verbänden/Vereinen, </a:t>
            </a:r>
            <a:r>
              <a:rPr lang="de-DE" sz="1800" noProof="0" dirty="0" err="1">
                <a:solidFill>
                  <a:prstClr val="black"/>
                </a:solidFill>
                <a:latin typeface="Calibri"/>
              </a:rPr>
              <a:t>Septe</a:t>
            </a:r>
            <a:r>
              <a:rPr lang="de-DE" sz="1800" dirty="0" err="1">
                <a:solidFill>
                  <a:prstClr val="black"/>
                </a:solidFill>
                <a:latin typeface="Calibri"/>
              </a:rPr>
              <a:t>mber</a:t>
            </a:r>
            <a:r>
              <a:rPr lang="de-DE" sz="1800" dirty="0">
                <a:solidFill>
                  <a:prstClr val="black"/>
                </a:solidFill>
                <a:latin typeface="Calibri"/>
              </a:rPr>
              <a:t> 2020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de-DE" sz="1800" noProof="0" dirty="0">
                <a:solidFill>
                  <a:prstClr val="black"/>
                </a:solidFill>
                <a:latin typeface="Calibri"/>
              </a:rPr>
              <a:t>Und weiter ging es </a:t>
            </a:r>
            <a:r>
              <a:rPr lang="de-DE" sz="1800" b="1" noProof="0" dirty="0">
                <a:solidFill>
                  <a:prstClr val="black"/>
                </a:solidFill>
                <a:latin typeface="Calibri"/>
              </a:rPr>
              <a:t>Online</a:t>
            </a:r>
            <a:r>
              <a:rPr lang="de-DE" sz="1800" noProof="0" dirty="0">
                <a:solidFill>
                  <a:prstClr val="black"/>
                </a:solidFill>
                <a:latin typeface="Calibri"/>
              </a:rPr>
              <a:t>! Virtuelle Veranstaltungen: mit den Jugendlichen im März und Vereinsvorständen im April und eine weitere vor Ort: Austausch von Ideen, Ziele, Bildung von Initiativen, Ausbau von Netzwerken, Januar – Juni 2021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de-DE" sz="1800" dirty="0">
                <a:solidFill>
                  <a:prstClr val="black"/>
                </a:solidFill>
                <a:latin typeface="Calibri"/>
              </a:rPr>
              <a:t>Erzählrunde mit Menschen mit Migrationshintergrund oder Fluchtgeschichte, Juni 2021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de-DE" sz="1800" dirty="0">
                <a:solidFill>
                  <a:prstClr val="black"/>
                </a:solidFill>
              </a:rPr>
              <a:t>Besuch und Austausch in der </a:t>
            </a:r>
            <a:r>
              <a:rPr lang="de-DE" sz="1800" b="1" dirty="0">
                <a:solidFill>
                  <a:prstClr val="black"/>
                </a:solidFill>
              </a:rPr>
              <a:t>Stadt</a:t>
            </a:r>
            <a:r>
              <a:rPr lang="de-DE" sz="1800" dirty="0">
                <a:solidFill>
                  <a:prstClr val="black"/>
                </a:solidFill>
              </a:rPr>
              <a:t> und in den </a:t>
            </a:r>
            <a:r>
              <a:rPr lang="de-DE" sz="1800" b="1" dirty="0">
                <a:solidFill>
                  <a:prstClr val="black"/>
                </a:solidFill>
              </a:rPr>
              <a:t>Ortsteilen</a:t>
            </a:r>
            <a:r>
              <a:rPr lang="de-DE" sz="1800" dirty="0">
                <a:solidFill>
                  <a:prstClr val="black"/>
                </a:solidFill>
              </a:rPr>
              <a:t> mit Menschen aller Generationen, Juli 2021</a:t>
            </a:r>
          </a:p>
          <a:p>
            <a:pPr marL="0" indent="0">
              <a:buNone/>
              <a:defRPr/>
            </a:pPr>
            <a:endParaRPr lang="de-DE" sz="1800" dirty="0">
              <a:solidFill>
                <a:prstClr val="black"/>
              </a:solidFill>
            </a:endParaRPr>
          </a:p>
          <a:p>
            <a:pPr marL="0" indent="0" algn="ctr">
              <a:buNone/>
              <a:defRPr/>
            </a:pPr>
            <a:r>
              <a:rPr lang="de-DE" sz="1800" b="1" dirty="0">
                <a:solidFill>
                  <a:srgbClr val="FF0000"/>
                </a:solidFill>
              </a:rPr>
              <a:t>Engagiert gemeinsam konkrete Projekte in die Umsetzung bringen</a:t>
            </a:r>
          </a:p>
          <a:p>
            <a:pPr marL="0" indent="0" algn="ctr">
              <a:buNone/>
              <a:defRPr/>
            </a:pPr>
            <a:r>
              <a:rPr lang="de-DE" sz="1800" dirty="0">
                <a:solidFill>
                  <a:prstClr val="black"/>
                </a:solidFill>
              </a:rPr>
              <a:t>Veranstaltung </a:t>
            </a:r>
            <a:r>
              <a:rPr lang="de-DE" sz="1800" dirty="0">
                <a:solidFill>
                  <a:prstClr val="black"/>
                </a:solidFill>
                <a:latin typeface="Calibri"/>
              </a:rPr>
              <a:t>mit allen bereits engagierten Bürger*innen, </a:t>
            </a:r>
          </a:p>
          <a:p>
            <a:pPr marL="0" indent="0" algn="ctr">
              <a:buNone/>
              <a:defRPr/>
            </a:pPr>
            <a:r>
              <a:rPr lang="de-DE" sz="1800" dirty="0">
                <a:solidFill>
                  <a:prstClr val="black"/>
                </a:solidFill>
                <a:latin typeface="Calibri"/>
              </a:rPr>
              <a:t> Ortschaftsräten, </a:t>
            </a:r>
            <a:r>
              <a:rPr lang="de-DE" sz="1800" dirty="0">
                <a:solidFill>
                  <a:prstClr val="black"/>
                </a:solidFill>
              </a:rPr>
              <a:t>Gemeinderäten und Bürgermeister Henning:</a:t>
            </a:r>
            <a:endParaRPr lang="de-DE" sz="1800" dirty="0">
              <a:solidFill>
                <a:prstClr val="black"/>
              </a:solidFill>
              <a:latin typeface="Calibri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de-DE" sz="1800" b="1" dirty="0">
                <a:solidFill>
                  <a:srgbClr val="FF0000"/>
                </a:solidFill>
                <a:latin typeface="Calibri"/>
              </a:rPr>
              <a:t>30. November 2021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de-DE" sz="1800" b="1" dirty="0">
                <a:solidFill>
                  <a:srgbClr val="FF0000"/>
                </a:solidFill>
                <a:latin typeface="Calibri"/>
              </a:rPr>
              <a:t>19.00 – 21.00 Uhr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04813" y="1052736"/>
            <a:ext cx="8488362" cy="43951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de-DE" altLang="de-DE" sz="2400" b="1" dirty="0">
                <a:latin typeface="+mn-lt"/>
              </a:rPr>
              <a:t>Umsetzung in Freudenberg</a:t>
            </a:r>
          </a:p>
        </p:txBody>
      </p:sp>
    </p:spTree>
    <p:extLst>
      <p:ext uri="{BB962C8B-B14F-4D97-AF65-F5344CB8AC3E}">
        <p14:creationId xmlns:p14="http://schemas.microsoft.com/office/powerpoint/2010/main" val="41134442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uppieren 4"/>
          <p:cNvGrpSpPr>
            <a:grpSpLocks/>
          </p:cNvGrpSpPr>
          <p:nvPr/>
        </p:nvGrpSpPr>
        <p:grpSpPr bwMode="auto">
          <a:xfrm>
            <a:off x="3095949" y="2738393"/>
            <a:ext cx="2617787" cy="2446338"/>
            <a:chOff x="1497470" y="902013"/>
            <a:chExt cx="2376926" cy="2292800"/>
          </a:xfrm>
        </p:grpSpPr>
        <p:sp>
          <p:nvSpPr>
            <p:cNvPr id="6" name="Ellipse 5"/>
            <p:cNvSpPr/>
            <p:nvPr/>
          </p:nvSpPr>
          <p:spPr>
            <a:xfrm>
              <a:off x="1497470" y="902013"/>
              <a:ext cx="2376926" cy="22928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Ellipse 4"/>
            <p:cNvSpPr/>
            <p:nvPr/>
          </p:nvSpPr>
          <p:spPr>
            <a:xfrm>
              <a:off x="1562334" y="1285882"/>
              <a:ext cx="2312062" cy="15250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2400" b="1" dirty="0"/>
                <a:t>Erfolgsfaktoren</a:t>
              </a:r>
            </a:p>
          </p:txBody>
        </p:sp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04813" y="765175"/>
            <a:ext cx="8055619" cy="7270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altLang="de-DE" sz="2400" b="1" dirty="0">
                <a:latin typeface="+mn-lt"/>
              </a:rPr>
              <a:t>Fragen zu Engagement und Beteiligung in Freudenberg</a:t>
            </a:r>
          </a:p>
        </p:txBody>
      </p:sp>
      <p:sp>
        <p:nvSpPr>
          <p:cNvPr id="12" name="Freihandform 7">
            <a:extLst>
              <a:ext uri="{FF2B5EF4-FFF2-40B4-BE49-F238E27FC236}">
                <a16:creationId xmlns:a16="http://schemas.microsoft.com/office/drawing/2014/main" id="{C494BDFC-A62B-4E6B-825C-BDE4EE908D89}"/>
              </a:ext>
            </a:extLst>
          </p:cNvPr>
          <p:cNvSpPr/>
          <p:nvPr/>
        </p:nvSpPr>
        <p:spPr bwMode="auto">
          <a:xfrm>
            <a:off x="1430806" y="1247836"/>
            <a:ext cx="2485199" cy="2355315"/>
          </a:xfrm>
          <a:custGeom>
            <a:avLst/>
            <a:gdLst>
              <a:gd name="connsiteX0" fmla="*/ 0 w 2233646"/>
              <a:gd name="connsiteY0" fmla="*/ 1061645 h 2123289"/>
              <a:gd name="connsiteX1" fmla="*/ 1116823 w 2233646"/>
              <a:gd name="connsiteY1" fmla="*/ 0 h 2123289"/>
              <a:gd name="connsiteX2" fmla="*/ 2233646 w 2233646"/>
              <a:gd name="connsiteY2" fmla="*/ 1061645 h 2123289"/>
              <a:gd name="connsiteX3" fmla="*/ 1116823 w 2233646"/>
              <a:gd name="connsiteY3" fmla="*/ 2123290 h 2123289"/>
              <a:gd name="connsiteX4" fmla="*/ 0 w 2233646"/>
              <a:gd name="connsiteY4" fmla="*/ 1061645 h 21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3646" h="2123289">
                <a:moveTo>
                  <a:pt x="0" y="1061645"/>
                </a:moveTo>
                <a:cubicBezTo>
                  <a:pt x="0" y="475315"/>
                  <a:pt x="500019" y="0"/>
                  <a:pt x="1116823" y="0"/>
                </a:cubicBezTo>
                <a:cubicBezTo>
                  <a:pt x="1733627" y="0"/>
                  <a:pt x="2233646" y="475315"/>
                  <a:pt x="2233646" y="1061645"/>
                </a:cubicBezTo>
                <a:cubicBezTo>
                  <a:pt x="2233646" y="1647975"/>
                  <a:pt x="1733627" y="2123290"/>
                  <a:pt x="1116823" y="2123290"/>
                </a:cubicBezTo>
                <a:cubicBezTo>
                  <a:pt x="500019" y="2123290"/>
                  <a:pt x="0" y="1647975"/>
                  <a:pt x="0" y="1061645"/>
                </a:cubicBezTo>
                <a:close/>
              </a:path>
            </a:pathLst>
          </a:custGeom>
          <a:solidFill>
            <a:srgbClr val="92D05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352510" tIns="336348" rIns="352510" bIns="336348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de-DE" sz="2000" b="1" dirty="0"/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b="1" dirty="0"/>
              <a:t>Zukunftsbild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1600" b="1" dirty="0"/>
              <a:t>Wie sieht „Gemeinschaft leben“ in Freudenberg aus?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b="1" dirty="0"/>
              <a:t>  </a:t>
            </a:r>
          </a:p>
        </p:txBody>
      </p:sp>
      <p:sp>
        <p:nvSpPr>
          <p:cNvPr id="13" name="Freihandform 9">
            <a:extLst>
              <a:ext uri="{FF2B5EF4-FFF2-40B4-BE49-F238E27FC236}">
                <a16:creationId xmlns:a16="http://schemas.microsoft.com/office/drawing/2014/main" id="{8C9983FE-929E-4582-A282-7EE853B04EAA}"/>
              </a:ext>
            </a:extLst>
          </p:cNvPr>
          <p:cNvSpPr/>
          <p:nvPr/>
        </p:nvSpPr>
        <p:spPr bwMode="auto">
          <a:xfrm>
            <a:off x="5013220" y="1196752"/>
            <a:ext cx="2585337" cy="2507760"/>
          </a:xfrm>
          <a:custGeom>
            <a:avLst/>
            <a:gdLst>
              <a:gd name="connsiteX0" fmla="*/ 0 w 2339573"/>
              <a:gd name="connsiteY0" fmla="*/ 1095768 h 2191536"/>
              <a:gd name="connsiteX1" fmla="*/ 1169787 w 2339573"/>
              <a:gd name="connsiteY1" fmla="*/ 0 h 2191536"/>
              <a:gd name="connsiteX2" fmla="*/ 2339574 w 2339573"/>
              <a:gd name="connsiteY2" fmla="*/ 1095768 h 2191536"/>
              <a:gd name="connsiteX3" fmla="*/ 1169787 w 2339573"/>
              <a:gd name="connsiteY3" fmla="*/ 2191536 h 2191536"/>
              <a:gd name="connsiteX4" fmla="*/ 0 w 2339573"/>
              <a:gd name="connsiteY4" fmla="*/ 1095768 h 219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9573" h="2191536">
                <a:moveTo>
                  <a:pt x="0" y="1095768"/>
                </a:moveTo>
                <a:cubicBezTo>
                  <a:pt x="0" y="490592"/>
                  <a:pt x="523731" y="0"/>
                  <a:pt x="1169787" y="0"/>
                </a:cubicBezTo>
                <a:cubicBezTo>
                  <a:pt x="1815843" y="0"/>
                  <a:pt x="2339574" y="490592"/>
                  <a:pt x="2339574" y="1095768"/>
                </a:cubicBezTo>
                <a:cubicBezTo>
                  <a:pt x="2339574" y="1700944"/>
                  <a:pt x="1815843" y="2191536"/>
                  <a:pt x="1169787" y="2191536"/>
                </a:cubicBezTo>
                <a:cubicBezTo>
                  <a:pt x="523731" y="2191536"/>
                  <a:pt x="0" y="1700944"/>
                  <a:pt x="0" y="1095768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368023" tIns="346343" rIns="368023" bIns="346343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b="1" dirty="0"/>
              <a:t>Personen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1600" b="1" dirty="0"/>
              <a:t>Wer sind die aktiven Bürger*innen? Wen können wir noch gewinnen?</a:t>
            </a:r>
          </a:p>
        </p:txBody>
      </p:sp>
      <p:sp>
        <p:nvSpPr>
          <p:cNvPr id="14" name="Freihandform 8">
            <a:extLst>
              <a:ext uri="{FF2B5EF4-FFF2-40B4-BE49-F238E27FC236}">
                <a16:creationId xmlns:a16="http://schemas.microsoft.com/office/drawing/2014/main" id="{93CA6FFB-15C2-4D44-B255-78BF3E3D18A1}"/>
              </a:ext>
            </a:extLst>
          </p:cNvPr>
          <p:cNvSpPr/>
          <p:nvPr/>
        </p:nvSpPr>
        <p:spPr bwMode="auto">
          <a:xfrm>
            <a:off x="1164482" y="4108741"/>
            <a:ext cx="2582229" cy="2416602"/>
          </a:xfrm>
          <a:custGeom>
            <a:avLst/>
            <a:gdLst>
              <a:gd name="connsiteX0" fmla="*/ 0 w 2016223"/>
              <a:gd name="connsiteY0" fmla="*/ 996012 h 1992024"/>
              <a:gd name="connsiteX1" fmla="*/ 1008112 w 2016223"/>
              <a:gd name="connsiteY1" fmla="*/ 0 h 1992024"/>
              <a:gd name="connsiteX2" fmla="*/ 2016224 w 2016223"/>
              <a:gd name="connsiteY2" fmla="*/ 996012 h 1992024"/>
              <a:gd name="connsiteX3" fmla="*/ 1008112 w 2016223"/>
              <a:gd name="connsiteY3" fmla="*/ 1992024 h 1992024"/>
              <a:gd name="connsiteX4" fmla="*/ 0 w 2016223"/>
              <a:gd name="connsiteY4" fmla="*/ 996012 h 199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223" h="1992024">
                <a:moveTo>
                  <a:pt x="0" y="996012"/>
                </a:moveTo>
                <a:cubicBezTo>
                  <a:pt x="0" y="445930"/>
                  <a:pt x="451347" y="0"/>
                  <a:pt x="1008112" y="0"/>
                </a:cubicBezTo>
                <a:cubicBezTo>
                  <a:pt x="1564877" y="0"/>
                  <a:pt x="2016224" y="445930"/>
                  <a:pt x="2016224" y="996012"/>
                </a:cubicBezTo>
                <a:cubicBezTo>
                  <a:pt x="2016224" y="1546094"/>
                  <a:pt x="1564877" y="1992024"/>
                  <a:pt x="1008112" y="1992024"/>
                </a:cubicBezTo>
                <a:cubicBezTo>
                  <a:pt x="451347" y="1992024"/>
                  <a:pt x="0" y="1546094"/>
                  <a:pt x="0" y="996012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320669" tIns="317125" rIns="320669" bIns="317125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b="1" dirty="0"/>
              <a:t>Beteiligungs-kultur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1600" b="1" dirty="0"/>
              <a:t>Sind engagierte Bürger*innen integriert in Planungen und erleben sich als wirksam?</a:t>
            </a:r>
          </a:p>
        </p:txBody>
      </p:sp>
      <p:sp>
        <p:nvSpPr>
          <p:cNvPr id="15" name="Freihandform 4">
            <a:extLst>
              <a:ext uri="{FF2B5EF4-FFF2-40B4-BE49-F238E27FC236}">
                <a16:creationId xmlns:a16="http://schemas.microsoft.com/office/drawing/2014/main" id="{3D93B103-CE78-4759-9CF0-89D16DC9C534}"/>
              </a:ext>
            </a:extLst>
          </p:cNvPr>
          <p:cNvSpPr/>
          <p:nvPr/>
        </p:nvSpPr>
        <p:spPr bwMode="auto">
          <a:xfrm>
            <a:off x="5100751" y="3922738"/>
            <a:ext cx="2544450" cy="2507760"/>
          </a:xfrm>
          <a:custGeom>
            <a:avLst/>
            <a:gdLst>
              <a:gd name="connsiteX0" fmla="*/ 0 w 2016223"/>
              <a:gd name="connsiteY0" fmla="*/ 996012 h 1992024"/>
              <a:gd name="connsiteX1" fmla="*/ 1008112 w 2016223"/>
              <a:gd name="connsiteY1" fmla="*/ 0 h 1992024"/>
              <a:gd name="connsiteX2" fmla="*/ 2016224 w 2016223"/>
              <a:gd name="connsiteY2" fmla="*/ 996012 h 1992024"/>
              <a:gd name="connsiteX3" fmla="*/ 1008112 w 2016223"/>
              <a:gd name="connsiteY3" fmla="*/ 1992024 h 1992024"/>
              <a:gd name="connsiteX4" fmla="*/ 0 w 2016223"/>
              <a:gd name="connsiteY4" fmla="*/ 996012 h 199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223" h="1992024">
                <a:moveTo>
                  <a:pt x="0" y="996012"/>
                </a:moveTo>
                <a:cubicBezTo>
                  <a:pt x="0" y="445930"/>
                  <a:pt x="451347" y="0"/>
                  <a:pt x="1008112" y="0"/>
                </a:cubicBezTo>
                <a:cubicBezTo>
                  <a:pt x="1564877" y="0"/>
                  <a:pt x="2016224" y="445930"/>
                  <a:pt x="2016224" y="996012"/>
                </a:cubicBezTo>
                <a:cubicBezTo>
                  <a:pt x="2016224" y="1546094"/>
                  <a:pt x="1564877" y="1992024"/>
                  <a:pt x="1008112" y="1992024"/>
                </a:cubicBezTo>
                <a:cubicBezTo>
                  <a:pt x="451347" y="1992024"/>
                  <a:pt x="0" y="1546094"/>
                  <a:pt x="0" y="996012"/>
                </a:cubicBezTo>
                <a:close/>
              </a:path>
            </a:pathLst>
          </a:custGeom>
          <a:solidFill>
            <a:srgbClr val="C0000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320669" tIns="317125" rIns="320669" bIns="317125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b="1" dirty="0"/>
              <a:t>Strukturen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1600" b="1" dirty="0"/>
              <a:t>Welche Strukturen braucht es in Freudenberg, um nachhaltig zu wirken?</a:t>
            </a:r>
          </a:p>
        </p:txBody>
      </p:sp>
    </p:spTree>
    <p:extLst>
      <p:ext uri="{BB962C8B-B14F-4D97-AF65-F5344CB8AC3E}">
        <p14:creationId xmlns:p14="http://schemas.microsoft.com/office/powerpoint/2010/main" val="58673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uppieren 4"/>
          <p:cNvGrpSpPr>
            <a:grpSpLocks/>
          </p:cNvGrpSpPr>
          <p:nvPr/>
        </p:nvGrpSpPr>
        <p:grpSpPr bwMode="auto">
          <a:xfrm>
            <a:off x="3396041" y="2716920"/>
            <a:ext cx="2617787" cy="2446338"/>
            <a:chOff x="1497470" y="902013"/>
            <a:chExt cx="2376926" cy="2292800"/>
          </a:xfrm>
        </p:grpSpPr>
        <p:sp>
          <p:nvSpPr>
            <p:cNvPr id="6" name="Ellipse 5"/>
            <p:cNvSpPr/>
            <p:nvPr/>
          </p:nvSpPr>
          <p:spPr>
            <a:xfrm>
              <a:off x="1497470" y="902013"/>
              <a:ext cx="2376926" cy="22928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Ellipse 4"/>
            <p:cNvSpPr/>
            <p:nvPr/>
          </p:nvSpPr>
          <p:spPr>
            <a:xfrm>
              <a:off x="1562334" y="1285882"/>
              <a:ext cx="2312062" cy="15250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2400" b="1" dirty="0"/>
                <a:t>Erfolgsfaktoren</a:t>
              </a:r>
            </a:p>
          </p:txBody>
        </p:sp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83568" y="765175"/>
            <a:ext cx="7776864" cy="7270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altLang="de-DE" sz="2400" b="1" dirty="0">
                <a:latin typeface="+mn-lt"/>
              </a:rPr>
              <a:t>Antworten zu Engagement und Beteiligung in Freudenberg</a:t>
            </a:r>
          </a:p>
        </p:txBody>
      </p:sp>
      <p:sp>
        <p:nvSpPr>
          <p:cNvPr id="12" name="Freihandform 7">
            <a:extLst>
              <a:ext uri="{FF2B5EF4-FFF2-40B4-BE49-F238E27FC236}">
                <a16:creationId xmlns:a16="http://schemas.microsoft.com/office/drawing/2014/main" id="{827F025B-0546-451C-9AFF-99E4DB6B2A85}"/>
              </a:ext>
            </a:extLst>
          </p:cNvPr>
          <p:cNvSpPr/>
          <p:nvPr/>
        </p:nvSpPr>
        <p:spPr bwMode="auto">
          <a:xfrm>
            <a:off x="1116735" y="1115159"/>
            <a:ext cx="3067287" cy="2903971"/>
          </a:xfrm>
          <a:custGeom>
            <a:avLst/>
            <a:gdLst>
              <a:gd name="connsiteX0" fmla="*/ 0 w 2233646"/>
              <a:gd name="connsiteY0" fmla="*/ 1061645 h 2123289"/>
              <a:gd name="connsiteX1" fmla="*/ 1116823 w 2233646"/>
              <a:gd name="connsiteY1" fmla="*/ 0 h 2123289"/>
              <a:gd name="connsiteX2" fmla="*/ 2233646 w 2233646"/>
              <a:gd name="connsiteY2" fmla="*/ 1061645 h 2123289"/>
              <a:gd name="connsiteX3" fmla="*/ 1116823 w 2233646"/>
              <a:gd name="connsiteY3" fmla="*/ 2123290 h 2123289"/>
              <a:gd name="connsiteX4" fmla="*/ 0 w 2233646"/>
              <a:gd name="connsiteY4" fmla="*/ 1061645 h 21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3646" h="2123289">
                <a:moveTo>
                  <a:pt x="0" y="1061645"/>
                </a:moveTo>
                <a:cubicBezTo>
                  <a:pt x="0" y="475315"/>
                  <a:pt x="500019" y="0"/>
                  <a:pt x="1116823" y="0"/>
                </a:cubicBezTo>
                <a:cubicBezTo>
                  <a:pt x="1733627" y="0"/>
                  <a:pt x="2233646" y="475315"/>
                  <a:pt x="2233646" y="1061645"/>
                </a:cubicBezTo>
                <a:cubicBezTo>
                  <a:pt x="2233646" y="1647975"/>
                  <a:pt x="1733627" y="2123290"/>
                  <a:pt x="1116823" y="2123290"/>
                </a:cubicBezTo>
                <a:cubicBezTo>
                  <a:pt x="500019" y="2123290"/>
                  <a:pt x="0" y="1647975"/>
                  <a:pt x="0" y="1061645"/>
                </a:cubicBezTo>
                <a:close/>
              </a:path>
            </a:pathLst>
          </a:custGeom>
          <a:solidFill>
            <a:srgbClr val="92D05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352510" tIns="336348" rIns="352510" bIns="336348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de-DE" sz="2000" b="1" dirty="0"/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b="1" dirty="0"/>
              <a:t>Zukunftsbild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1600" b="1" dirty="0"/>
              <a:t>„Gemeinschaft leben“ in Freudenberg: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1600" b="1" dirty="0"/>
              <a:t> Vereine/Verbände!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1600" b="1" dirty="0"/>
              <a:t> Zusammenhalt in den Ortsteilen!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1600" b="1" dirty="0"/>
              <a:t>Feste &amp; Feiern! (KEGL &amp; Co)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1600" b="1" dirty="0"/>
              <a:t>Projekte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b="1" dirty="0"/>
              <a:t>  </a:t>
            </a:r>
          </a:p>
        </p:txBody>
      </p:sp>
      <p:sp>
        <p:nvSpPr>
          <p:cNvPr id="13" name="Freihandform 9">
            <a:extLst>
              <a:ext uri="{FF2B5EF4-FFF2-40B4-BE49-F238E27FC236}">
                <a16:creationId xmlns:a16="http://schemas.microsoft.com/office/drawing/2014/main" id="{E5D88D3A-9135-4FB6-A126-C54932137F7A}"/>
              </a:ext>
            </a:extLst>
          </p:cNvPr>
          <p:cNvSpPr/>
          <p:nvPr/>
        </p:nvSpPr>
        <p:spPr bwMode="auto">
          <a:xfrm>
            <a:off x="4681109" y="1142041"/>
            <a:ext cx="2808312" cy="2576324"/>
          </a:xfrm>
          <a:custGeom>
            <a:avLst/>
            <a:gdLst>
              <a:gd name="connsiteX0" fmla="*/ 0 w 2339573"/>
              <a:gd name="connsiteY0" fmla="*/ 1095768 h 2191536"/>
              <a:gd name="connsiteX1" fmla="*/ 1169787 w 2339573"/>
              <a:gd name="connsiteY1" fmla="*/ 0 h 2191536"/>
              <a:gd name="connsiteX2" fmla="*/ 2339574 w 2339573"/>
              <a:gd name="connsiteY2" fmla="*/ 1095768 h 2191536"/>
              <a:gd name="connsiteX3" fmla="*/ 1169787 w 2339573"/>
              <a:gd name="connsiteY3" fmla="*/ 2191536 h 2191536"/>
              <a:gd name="connsiteX4" fmla="*/ 0 w 2339573"/>
              <a:gd name="connsiteY4" fmla="*/ 1095768 h 219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9573" h="2191536">
                <a:moveTo>
                  <a:pt x="0" y="1095768"/>
                </a:moveTo>
                <a:cubicBezTo>
                  <a:pt x="0" y="490592"/>
                  <a:pt x="523731" y="0"/>
                  <a:pt x="1169787" y="0"/>
                </a:cubicBezTo>
                <a:cubicBezTo>
                  <a:pt x="1815843" y="0"/>
                  <a:pt x="2339574" y="490592"/>
                  <a:pt x="2339574" y="1095768"/>
                </a:cubicBezTo>
                <a:cubicBezTo>
                  <a:pt x="2339574" y="1700944"/>
                  <a:pt x="1815843" y="2191536"/>
                  <a:pt x="1169787" y="2191536"/>
                </a:cubicBezTo>
                <a:cubicBezTo>
                  <a:pt x="523731" y="2191536"/>
                  <a:pt x="0" y="1700944"/>
                  <a:pt x="0" y="1095768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368023" tIns="346343" rIns="368023" bIns="346343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b="1" dirty="0"/>
              <a:t>Personen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1600" b="1" dirty="0"/>
              <a:t>Das Potential an aktiven Bürger*innen ist da.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1600" b="1" dirty="0"/>
              <a:t>Es lebt von Einzelnen, aber nicht von Wenigen („Brückenbauer*innen mit ihren Netzwerken“)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de-DE" sz="1600" b="1" dirty="0"/>
          </a:p>
        </p:txBody>
      </p:sp>
      <p:sp>
        <p:nvSpPr>
          <p:cNvPr id="14" name="Freihandform 8">
            <a:extLst>
              <a:ext uri="{FF2B5EF4-FFF2-40B4-BE49-F238E27FC236}">
                <a16:creationId xmlns:a16="http://schemas.microsoft.com/office/drawing/2014/main" id="{15E83A98-5E59-4DC4-9830-C2DC930E63BF}"/>
              </a:ext>
            </a:extLst>
          </p:cNvPr>
          <p:cNvSpPr/>
          <p:nvPr/>
        </p:nvSpPr>
        <p:spPr bwMode="auto">
          <a:xfrm>
            <a:off x="1488931" y="4004836"/>
            <a:ext cx="2855129" cy="2794070"/>
          </a:xfrm>
          <a:custGeom>
            <a:avLst/>
            <a:gdLst>
              <a:gd name="connsiteX0" fmla="*/ 0 w 2016223"/>
              <a:gd name="connsiteY0" fmla="*/ 996012 h 1992024"/>
              <a:gd name="connsiteX1" fmla="*/ 1008112 w 2016223"/>
              <a:gd name="connsiteY1" fmla="*/ 0 h 1992024"/>
              <a:gd name="connsiteX2" fmla="*/ 2016224 w 2016223"/>
              <a:gd name="connsiteY2" fmla="*/ 996012 h 1992024"/>
              <a:gd name="connsiteX3" fmla="*/ 1008112 w 2016223"/>
              <a:gd name="connsiteY3" fmla="*/ 1992024 h 1992024"/>
              <a:gd name="connsiteX4" fmla="*/ 0 w 2016223"/>
              <a:gd name="connsiteY4" fmla="*/ 996012 h 199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223" h="1992024">
                <a:moveTo>
                  <a:pt x="0" y="996012"/>
                </a:moveTo>
                <a:cubicBezTo>
                  <a:pt x="0" y="445930"/>
                  <a:pt x="451347" y="0"/>
                  <a:pt x="1008112" y="0"/>
                </a:cubicBezTo>
                <a:cubicBezTo>
                  <a:pt x="1564877" y="0"/>
                  <a:pt x="2016224" y="445930"/>
                  <a:pt x="2016224" y="996012"/>
                </a:cubicBezTo>
                <a:cubicBezTo>
                  <a:pt x="2016224" y="1546094"/>
                  <a:pt x="1564877" y="1992024"/>
                  <a:pt x="1008112" y="1992024"/>
                </a:cubicBezTo>
                <a:cubicBezTo>
                  <a:pt x="451347" y="1992024"/>
                  <a:pt x="0" y="1546094"/>
                  <a:pt x="0" y="996012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320669" tIns="317125" rIns="320669" bIns="317125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de-DE" sz="2000" b="1" dirty="0"/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b="1" dirty="0"/>
              <a:t>Beteiligungskultur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1600" b="1" dirty="0"/>
              <a:t>Trotz/Wegen Corona ist durch „IBEZ“ ein Impuls und das  Bewusstsein für das persönliche Miteinan-der NEU entstanden.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1600" b="1" dirty="0"/>
              <a:t> Unterstützen-Einbinden-Anerkennen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de-DE" sz="1600" b="1" dirty="0"/>
          </a:p>
        </p:txBody>
      </p:sp>
      <p:sp>
        <p:nvSpPr>
          <p:cNvPr id="15" name="Freihandform 4">
            <a:extLst>
              <a:ext uri="{FF2B5EF4-FFF2-40B4-BE49-F238E27FC236}">
                <a16:creationId xmlns:a16="http://schemas.microsoft.com/office/drawing/2014/main" id="{39D093D5-A809-4718-822D-665299BF8CCE}"/>
              </a:ext>
            </a:extLst>
          </p:cNvPr>
          <p:cNvSpPr/>
          <p:nvPr/>
        </p:nvSpPr>
        <p:spPr bwMode="auto">
          <a:xfrm>
            <a:off x="5292080" y="3861048"/>
            <a:ext cx="3067287" cy="2903971"/>
          </a:xfrm>
          <a:custGeom>
            <a:avLst/>
            <a:gdLst>
              <a:gd name="connsiteX0" fmla="*/ 0 w 2016223"/>
              <a:gd name="connsiteY0" fmla="*/ 996012 h 1992024"/>
              <a:gd name="connsiteX1" fmla="*/ 1008112 w 2016223"/>
              <a:gd name="connsiteY1" fmla="*/ 0 h 1992024"/>
              <a:gd name="connsiteX2" fmla="*/ 2016224 w 2016223"/>
              <a:gd name="connsiteY2" fmla="*/ 996012 h 1992024"/>
              <a:gd name="connsiteX3" fmla="*/ 1008112 w 2016223"/>
              <a:gd name="connsiteY3" fmla="*/ 1992024 h 1992024"/>
              <a:gd name="connsiteX4" fmla="*/ 0 w 2016223"/>
              <a:gd name="connsiteY4" fmla="*/ 996012 h 199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223" h="1992024">
                <a:moveTo>
                  <a:pt x="0" y="996012"/>
                </a:moveTo>
                <a:cubicBezTo>
                  <a:pt x="0" y="445930"/>
                  <a:pt x="451347" y="0"/>
                  <a:pt x="1008112" y="0"/>
                </a:cubicBezTo>
                <a:cubicBezTo>
                  <a:pt x="1564877" y="0"/>
                  <a:pt x="2016224" y="445930"/>
                  <a:pt x="2016224" y="996012"/>
                </a:cubicBezTo>
                <a:cubicBezTo>
                  <a:pt x="2016224" y="1546094"/>
                  <a:pt x="1564877" y="1992024"/>
                  <a:pt x="1008112" y="1992024"/>
                </a:cubicBezTo>
                <a:cubicBezTo>
                  <a:pt x="451347" y="1992024"/>
                  <a:pt x="0" y="1546094"/>
                  <a:pt x="0" y="996012"/>
                </a:cubicBezTo>
                <a:close/>
              </a:path>
            </a:pathLst>
          </a:custGeom>
          <a:solidFill>
            <a:srgbClr val="C0000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320669" tIns="317125" rIns="320669" bIns="317125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de-DE" sz="2000" b="1" dirty="0"/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de-DE" sz="2000" b="1" dirty="0"/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de-DE" sz="2000" b="1" dirty="0"/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de-DE" sz="2000" b="1" dirty="0"/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b="1" dirty="0"/>
              <a:t>Strukturen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1600" b="1" u="sng" dirty="0"/>
              <a:t>Ziel: Nachhaltigkeit.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1600" b="1" dirty="0"/>
              <a:t>Gemeinsames Dach für Bürgerschaftliches Engagement?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1600" b="1" dirty="0"/>
              <a:t>Synergieeffekte durch gemeinschaftliches Vorgehen von Politik, Verwaltung/FSI und Bürger*innen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de-DE" sz="1600" b="1" dirty="0"/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de-DE" sz="1600" b="1" dirty="0"/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de-DE" sz="1600" b="1" dirty="0"/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de-DE" sz="1600" b="1" dirty="0"/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277528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E0ACE9-90F5-4806-BB4F-58834C66E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1" y="801818"/>
            <a:ext cx="7416824" cy="826981"/>
          </a:xfrm>
        </p:spPr>
        <p:txBody>
          <a:bodyPr>
            <a:normAutofit fontScale="90000"/>
          </a:bodyPr>
          <a:lstStyle/>
          <a:p>
            <a:r>
              <a:rPr lang="de-DE" sz="2400" b="1" dirty="0"/>
              <a:t>In </a:t>
            </a:r>
            <a:r>
              <a:rPr lang="de-DE" sz="2400" b="1" dirty="0" smtClean="0"/>
              <a:t>der Stadt </a:t>
            </a:r>
            <a:r>
              <a:rPr lang="de-DE" sz="2400" b="1" dirty="0"/>
              <a:t>und den Ortsteilen: Gemeinschaft ist für mich…</a:t>
            </a:r>
            <a:br>
              <a:rPr lang="de-DE" sz="2400" b="1" dirty="0"/>
            </a:br>
            <a:r>
              <a:rPr lang="de-DE" sz="2400" dirty="0"/>
              <a:t> … </a:t>
            </a:r>
            <a:r>
              <a:rPr lang="de-DE" sz="1800" dirty="0"/>
              <a:t>Verantwortung übernehmen, Familie, Freundschaften, zusammen über Generationen hinweg, Engagement, zusammen halten, gesellig sein …</a:t>
            </a:r>
            <a:endParaRPr lang="de-DE" sz="1800" b="1" dirty="0"/>
          </a:p>
        </p:txBody>
      </p:sp>
      <p:pic>
        <p:nvPicPr>
          <p:cNvPr id="6" name="Grafik 5" descr="Ein Bild, das Text, Gebäude, Person, draußen enthält.&#10;&#10;Automatisch generierte Beschreibung">
            <a:extLst>
              <a:ext uri="{FF2B5EF4-FFF2-40B4-BE49-F238E27FC236}">
                <a16:creationId xmlns:a16="http://schemas.microsoft.com/office/drawing/2014/main" id="{8CDDD5FE-ED87-438C-A165-B761C142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2996953"/>
            <a:ext cx="2160240" cy="1089338"/>
          </a:xfrm>
          <a:prstGeom prst="rect">
            <a:avLst/>
          </a:prstGeom>
        </p:spPr>
      </p:pic>
      <p:pic>
        <p:nvPicPr>
          <p:cNvPr id="8" name="Grafik 7" descr="Ein Bild, das Baum, Person, draußen enthält.&#10;&#10;Automatisch generierte Beschreibung">
            <a:extLst>
              <a:ext uri="{FF2B5EF4-FFF2-40B4-BE49-F238E27FC236}">
                <a16:creationId xmlns:a16="http://schemas.microsoft.com/office/drawing/2014/main" id="{F9AE12BD-3EFB-495D-A8A0-09DB451A5E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933058"/>
            <a:ext cx="1836204" cy="1224136"/>
          </a:xfrm>
          <a:prstGeom prst="rect">
            <a:avLst/>
          </a:prstGeom>
        </p:spPr>
      </p:pic>
      <p:pic>
        <p:nvPicPr>
          <p:cNvPr id="10" name="Grafik 9" descr="Ein Bild, das Boden, draußen, Person, Veranda enthält.&#10;&#10;Automatisch generierte Beschreibung">
            <a:extLst>
              <a:ext uri="{FF2B5EF4-FFF2-40B4-BE49-F238E27FC236}">
                <a16:creationId xmlns:a16="http://schemas.microsoft.com/office/drawing/2014/main" id="{82540F3A-6AFD-4C71-A3C3-3B473E1DBC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3" y="5157193"/>
            <a:ext cx="1620179" cy="1080119"/>
          </a:xfrm>
          <a:prstGeom prst="rect">
            <a:avLst/>
          </a:prstGeom>
        </p:spPr>
      </p:pic>
      <p:pic>
        <p:nvPicPr>
          <p:cNvPr id="12" name="Grafik 11" descr="Ein Bild, das Person, drinnen enthält.&#10;&#10;Automatisch generierte Beschreibung">
            <a:extLst>
              <a:ext uri="{FF2B5EF4-FFF2-40B4-BE49-F238E27FC236}">
                <a16:creationId xmlns:a16="http://schemas.microsoft.com/office/drawing/2014/main" id="{D69A5D0F-77EA-4AE8-B358-0BC43361C1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94" y="4093205"/>
            <a:ext cx="1791410" cy="1135995"/>
          </a:xfrm>
          <a:prstGeom prst="rect">
            <a:avLst/>
          </a:prstGeom>
        </p:spPr>
      </p:pic>
      <p:pic>
        <p:nvPicPr>
          <p:cNvPr id="14" name="Grafik 13" descr="Ein Bild, das Baum, draußen, Person, Parken enthält.&#10;&#10;Automatisch generierte Beschreibung">
            <a:extLst>
              <a:ext uri="{FF2B5EF4-FFF2-40B4-BE49-F238E27FC236}">
                <a16:creationId xmlns:a16="http://schemas.microsoft.com/office/drawing/2014/main" id="{D2A26769-B7D8-4BEA-9A14-A04EC28F16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344971"/>
            <a:ext cx="1300674" cy="1805111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E5A2A693-0595-4F1C-AAA8-7A85AD4AC7AC}"/>
              </a:ext>
            </a:extLst>
          </p:cNvPr>
          <p:cNvSpPr txBox="1"/>
          <p:nvPr/>
        </p:nvSpPr>
        <p:spPr>
          <a:xfrm>
            <a:off x="6588224" y="3009726"/>
            <a:ext cx="2099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Neubürger*innen: </a:t>
            </a:r>
            <a:r>
              <a:rPr lang="de-DE" i="1" dirty="0"/>
              <a:t>Wohnen oder Leben Sie in Freudenberg?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7C98E14-54CD-475F-94E8-06E31324A291}"/>
              </a:ext>
            </a:extLst>
          </p:cNvPr>
          <p:cNvSpPr txBox="1"/>
          <p:nvPr/>
        </p:nvSpPr>
        <p:spPr>
          <a:xfrm>
            <a:off x="17705" y="2204864"/>
            <a:ext cx="29611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Infrastruktur in den Ortsteilen fällt weg: </a:t>
            </a:r>
            <a:r>
              <a:rPr lang="de-DE" i="1" dirty="0"/>
              <a:t>Wie können neue Orte der Begegnung, Grundversorgung für Ältere und nachbarschaftlicher Austausch unterstützt werden?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A9575CF-5B93-417B-B315-340B39D57B9C}"/>
              </a:ext>
            </a:extLst>
          </p:cNvPr>
          <p:cNvSpPr txBox="1"/>
          <p:nvPr/>
        </p:nvSpPr>
        <p:spPr>
          <a:xfrm>
            <a:off x="6300192" y="5120024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Treffpunkte für die Jugend: </a:t>
            </a:r>
            <a:r>
              <a:rPr lang="de-DE" i="1" dirty="0"/>
              <a:t>Jugendräume, öffentlicher Raum, Wohnraum, Zielgruppen- Projekte und konkrete Beteiligung.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4128BE9-72BB-4866-9E9E-0E04A17B8E1F}"/>
              </a:ext>
            </a:extLst>
          </p:cNvPr>
          <p:cNvSpPr txBox="1"/>
          <p:nvPr/>
        </p:nvSpPr>
        <p:spPr>
          <a:xfrm>
            <a:off x="-36512" y="5302949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Was geht </a:t>
            </a:r>
          </a:p>
          <a:p>
            <a:r>
              <a:rPr lang="de-DE" b="1" dirty="0"/>
              <a:t>GEMEINSAM und Ortsteil-ÜBERGREIFEND? 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1FBF4E2-9908-49DF-9884-5BBF61ABD063}"/>
              </a:ext>
            </a:extLst>
          </p:cNvPr>
          <p:cNvSpPr txBox="1"/>
          <p:nvPr/>
        </p:nvSpPr>
        <p:spPr>
          <a:xfrm>
            <a:off x="4716016" y="2411596"/>
            <a:ext cx="388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Dauercamper: </a:t>
            </a:r>
            <a:r>
              <a:rPr lang="de-DE" i="1" dirty="0"/>
              <a:t>Wie</a:t>
            </a:r>
            <a:r>
              <a:rPr lang="de-DE" dirty="0"/>
              <a:t> </a:t>
            </a:r>
            <a:r>
              <a:rPr lang="de-DE" i="1" dirty="0"/>
              <a:t>gehören sie dazu?</a:t>
            </a:r>
          </a:p>
        </p:txBody>
      </p:sp>
    </p:spTree>
    <p:extLst>
      <p:ext uri="{BB962C8B-B14F-4D97-AF65-F5344CB8AC3E}">
        <p14:creationId xmlns:p14="http://schemas.microsoft.com/office/powerpoint/2010/main" val="231130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83568" y="765175"/>
            <a:ext cx="7776864" cy="7270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de-DE" altLang="de-DE" sz="2400" b="1" dirty="0">
                <a:latin typeface="+mn-lt"/>
              </a:rPr>
              <a:t>Ideen aus dem IBEZ-Projekt</a:t>
            </a:r>
          </a:p>
        </p:txBody>
      </p:sp>
      <p:sp>
        <p:nvSpPr>
          <p:cNvPr id="12" name="Freihandform 7">
            <a:extLst>
              <a:ext uri="{FF2B5EF4-FFF2-40B4-BE49-F238E27FC236}">
                <a16:creationId xmlns:a16="http://schemas.microsoft.com/office/drawing/2014/main" id="{827F025B-0546-451C-9AFF-99E4DB6B2A85}"/>
              </a:ext>
            </a:extLst>
          </p:cNvPr>
          <p:cNvSpPr/>
          <p:nvPr/>
        </p:nvSpPr>
        <p:spPr bwMode="auto">
          <a:xfrm>
            <a:off x="142535" y="1226363"/>
            <a:ext cx="3067287" cy="2903971"/>
          </a:xfrm>
          <a:custGeom>
            <a:avLst/>
            <a:gdLst>
              <a:gd name="connsiteX0" fmla="*/ 0 w 2233646"/>
              <a:gd name="connsiteY0" fmla="*/ 1061645 h 2123289"/>
              <a:gd name="connsiteX1" fmla="*/ 1116823 w 2233646"/>
              <a:gd name="connsiteY1" fmla="*/ 0 h 2123289"/>
              <a:gd name="connsiteX2" fmla="*/ 2233646 w 2233646"/>
              <a:gd name="connsiteY2" fmla="*/ 1061645 h 2123289"/>
              <a:gd name="connsiteX3" fmla="*/ 1116823 w 2233646"/>
              <a:gd name="connsiteY3" fmla="*/ 2123290 h 2123289"/>
              <a:gd name="connsiteX4" fmla="*/ 0 w 2233646"/>
              <a:gd name="connsiteY4" fmla="*/ 1061645 h 21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3646" h="2123289">
                <a:moveTo>
                  <a:pt x="0" y="1061645"/>
                </a:moveTo>
                <a:cubicBezTo>
                  <a:pt x="0" y="475315"/>
                  <a:pt x="500019" y="0"/>
                  <a:pt x="1116823" y="0"/>
                </a:cubicBezTo>
                <a:cubicBezTo>
                  <a:pt x="1733627" y="0"/>
                  <a:pt x="2233646" y="475315"/>
                  <a:pt x="2233646" y="1061645"/>
                </a:cubicBezTo>
                <a:cubicBezTo>
                  <a:pt x="2233646" y="1647975"/>
                  <a:pt x="1733627" y="2123290"/>
                  <a:pt x="1116823" y="2123290"/>
                </a:cubicBezTo>
                <a:cubicBezTo>
                  <a:pt x="500019" y="2123290"/>
                  <a:pt x="0" y="1647975"/>
                  <a:pt x="0" y="1061645"/>
                </a:cubicBezTo>
                <a:close/>
              </a:path>
            </a:pathLst>
          </a:custGeom>
          <a:solidFill>
            <a:srgbClr val="7CC20A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352510" tIns="336348" rIns="352510" bIns="336348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b="1" dirty="0"/>
              <a:t>„Geografische Mitte“- Waldverbindung</a:t>
            </a:r>
          </a:p>
          <a:p>
            <a:pPr marL="285750" lvl="0" indent="-285750" algn="ctr">
              <a:buFont typeface="Wingdings" panose="05000000000000000000" pitchFamily="2" charset="2"/>
              <a:buChar char="v"/>
            </a:pPr>
            <a:r>
              <a:rPr lang="de-DE" sz="1600" b="1" dirty="0"/>
              <a:t>neuer Begegnungsort, von allen Gemeinden gut zu erreichen</a:t>
            </a:r>
          </a:p>
          <a:p>
            <a:pPr marL="285750" indent="-285750" algn="ctr" defTabSz="8890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v"/>
              <a:defRPr/>
            </a:pPr>
            <a:r>
              <a:rPr lang="de-DE" sz="1600" b="1" dirty="0" smtClean="0"/>
              <a:t>Errichtung einer „Geburtstagsallee“</a:t>
            </a:r>
          </a:p>
          <a:p>
            <a:pPr marL="285750" lvl="0" indent="-285750" algn="ctr">
              <a:buFont typeface="Wingdings" panose="05000000000000000000" pitchFamily="2" charset="2"/>
              <a:buChar char="v"/>
            </a:pPr>
            <a:r>
              <a:rPr lang="de-DE" sz="1600" b="1" dirty="0"/>
              <a:t>"</a:t>
            </a:r>
            <a:r>
              <a:rPr lang="de-DE" sz="1600" b="1" dirty="0" err="1" smtClean="0"/>
              <a:t>Lehrpfad”Wald</a:t>
            </a:r>
            <a:r>
              <a:rPr lang="de-DE" sz="1600" b="1" dirty="0" smtClean="0"/>
              <a:t> </a:t>
            </a:r>
            <a:r>
              <a:rPr lang="de-DE" sz="1600" b="1" dirty="0"/>
              <a:t>- nachhaltiges Wirtschaften </a:t>
            </a:r>
          </a:p>
        </p:txBody>
      </p:sp>
      <p:sp>
        <p:nvSpPr>
          <p:cNvPr id="13" name="Freihandform 9">
            <a:extLst>
              <a:ext uri="{FF2B5EF4-FFF2-40B4-BE49-F238E27FC236}">
                <a16:creationId xmlns:a16="http://schemas.microsoft.com/office/drawing/2014/main" id="{E5D88D3A-9135-4FB6-A126-C54932137F7A}"/>
              </a:ext>
            </a:extLst>
          </p:cNvPr>
          <p:cNvSpPr/>
          <p:nvPr/>
        </p:nvSpPr>
        <p:spPr bwMode="auto">
          <a:xfrm>
            <a:off x="4260333" y="1107160"/>
            <a:ext cx="3131251" cy="2953190"/>
          </a:xfrm>
          <a:custGeom>
            <a:avLst/>
            <a:gdLst>
              <a:gd name="connsiteX0" fmla="*/ 0 w 2339573"/>
              <a:gd name="connsiteY0" fmla="*/ 1095768 h 2191536"/>
              <a:gd name="connsiteX1" fmla="*/ 1169787 w 2339573"/>
              <a:gd name="connsiteY1" fmla="*/ 0 h 2191536"/>
              <a:gd name="connsiteX2" fmla="*/ 2339574 w 2339573"/>
              <a:gd name="connsiteY2" fmla="*/ 1095768 h 2191536"/>
              <a:gd name="connsiteX3" fmla="*/ 1169787 w 2339573"/>
              <a:gd name="connsiteY3" fmla="*/ 2191536 h 2191536"/>
              <a:gd name="connsiteX4" fmla="*/ 0 w 2339573"/>
              <a:gd name="connsiteY4" fmla="*/ 1095768 h 219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9573" h="2191536">
                <a:moveTo>
                  <a:pt x="0" y="1095768"/>
                </a:moveTo>
                <a:cubicBezTo>
                  <a:pt x="0" y="490592"/>
                  <a:pt x="523731" y="0"/>
                  <a:pt x="1169787" y="0"/>
                </a:cubicBezTo>
                <a:cubicBezTo>
                  <a:pt x="1815843" y="0"/>
                  <a:pt x="2339574" y="490592"/>
                  <a:pt x="2339574" y="1095768"/>
                </a:cubicBezTo>
                <a:cubicBezTo>
                  <a:pt x="2339574" y="1700944"/>
                  <a:pt x="1815843" y="2191536"/>
                  <a:pt x="1169787" y="2191536"/>
                </a:cubicBezTo>
                <a:cubicBezTo>
                  <a:pt x="523731" y="2191536"/>
                  <a:pt x="0" y="1700944"/>
                  <a:pt x="0" y="1095768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368023" tIns="346343" rIns="368023" bIns="346343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de-DE" sz="2000" b="1" dirty="0"/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b="1" dirty="0"/>
              <a:t>Verein-t</a:t>
            </a:r>
          </a:p>
          <a:p>
            <a:pPr marL="342900" indent="-342900" algn="ctr" defTabSz="8890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v"/>
              <a:defRPr/>
            </a:pPr>
            <a:r>
              <a:rPr lang="de-DE" sz="1600" b="1" dirty="0"/>
              <a:t>Austausch zwischen den Vereinen verstärken</a:t>
            </a:r>
          </a:p>
          <a:p>
            <a:pPr marL="342900" indent="-342900" algn="ctr" defTabSz="8890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v"/>
              <a:defRPr/>
            </a:pPr>
            <a:r>
              <a:rPr lang="de-DE" sz="1600" b="1" dirty="0"/>
              <a:t>Gemeinsam Veranstaltungen planen und Mitglieder vernetzen</a:t>
            </a:r>
          </a:p>
          <a:p>
            <a:pPr marL="342900" indent="-342900" algn="ctr" defTabSz="8890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v"/>
              <a:defRPr/>
            </a:pPr>
            <a:r>
              <a:rPr lang="de-DE" sz="1600" b="1" dirty="0"/>
              <a:t>Jugendliche für Vereine anwerben</a:t>
            </a:r>
          </a:p>
          <a:p>
            <a:pPr marL="342900" indent="-342900" algn="ctr" defTabSz="8890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v"/>
              <a:defRPr/>
            </a:pPr>
            <a:endParaRPr lang="de-DE" b="1" dirty="0"/>
          </a:p>
        </p:txBody>
      </p:sp>
      <p:sp>
        <p:nvSpPr>
          <p:cNvPr id="14" name="Freihandform 8">
            <a:extLst>
              <a:ext uri="{FF2B5EF4-FFF2-40B4-BE49-F238E27FC236}">
                <a16:creationId xmlns:a16="http://schemas.microsoft.com/office/drawing/2014/main" id="{15E83A98-5E59-4DC4-9830-C2DC930E63BF}"/>
              </a:ext>
            </a:extLst>
          </p:cNvPr>
          <p:cNvSpPr/>
          <p:nvPr/>
        </p:nvSpPr>
        <p:spPr bwMode="auto">
          <a:xfrm>
            <a:off x="6300192" y="3822192"/>
            <a:ext cx="2736304" cy="2689032"/>
          </a:xfrm>
          <a:custGeom>
            <a:avLst/>
            <a:gdLst>
              <a:gd name="connsiteX0" fmla="*/ 0 w 2016223"/>
              <a:gd name="connsiteY0" fmla="*/ 996012 h 1992024"/>
              <a:gd name="connsiteX1" fmla="*/ 1008112 w 2016223"/>
              <a:gd name="connsiteY1" fmla="*/ 0 h 1992024"/>
              <a:gd name="connsiteX2" fmla="*/ 2016224 w 2016223"/>
              <a:gd name="connsiteY2" fmla="*/ 996012 h 1992024"/>
              <a:gd name="connsiteX3" fmla="*/ 1008112 w 2016223"/>
              <a:gd name="connsiteY3" fmla="*/ 1992024 h 1992024"/>
              <a:gd name="connsiteX4" fmla="*/ 0 w 2016223"/>
              <a:gd name="connsiteY4" fmla="*/ 996012 h 199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223" h="1992024">
                <a:moveTo>
                  <a:pt x="0" y="996012"/>
                </a:moveTo>
                <a:cubicBezTo>
                  <a:pt x="0" y="445930"/>
                  <a:pt x="451347" y="0"/>
                  <a:pt x="1008112" y="0"/>
                </a:cubicBezTo>
                <a:cubicBezTo>
                  <a:pt x="1564877" y="0"/>
                  <a:pt x="2016224" y="445930"/>
                  <a:pt x="2016224" y="996012"/>
                </a:cubicBezTo>
                <a:cubicBezTo>
                  <a:pt x="2016224" y="1546094"/>
                  <a:pt x="1564877" y="1992024"/>
                  <a:pt x="1008112" y="1992024"/>
                </a:cubicBezTo>
                <a:cubicBezTo>
                  <a:pt x="451347" y="1992024"/>
                  <a:pt x="0" y="1546094"/>
                  <a:pt x="0" y="996012"/>
                </a:cubicBez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320669" tIns="317125" rIns="320669" bIns="317125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b="1" dirty="0"/>
              <a:t>„50 Jahre gemeinsam“</a:t>
            </a:r>
          </a:p>
          <a:p>
            <a:pPr marL="285750" indent="-285750" algn="ctr" defTabSz="8890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v"/>
              <a:defRPr/>
            </a:pPr>
            <a:r>
              <a:rPr lang="de-DE" sz="1600" b="1" dirty="0"/>
              <a:t>Bürgerfest 2022</a:t>
            </a:r>
          </a:p>
          <a:p>
            <a:pPr marL="285750" indent="-285750" algn="ctr" defTabSz="8890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v"/>
              <a:defRPr/>
            </a:pPr>
            <a:r>
              <a:rPr lang="de-DE" sz="1600" b="1" dirty="0"/>
              <a:t>Gemeinsam feiern in </a:t>
            </a:r>
            <a:r>
              <a:rPr lang="de-DE" sz="1600" b="1" dirty="0" err="1"/>
              <a:t>Rauenberg</a:t>
            </a:r>
            <a:r>
              <a:rPr lang="de-DE" sz="1600" b="1" dirty="0"/>
              <a:t> </a:t>
            </a:r>
            <a:endParaRPr lang="de-DE" sz="1400" b="1" dirty="0"/>
          </a:p>
        </p:txBody>
      </p:sp>
      <p:sp>
        <p:nvSpPr>
          <p:cNvPr id="15" name="Freihandform 4">
            <a:extLst>
              <a:ext uri="{FF2B5EF4-FFF2-40B4-BE49-F238E27FC236}">
                <a16:creationId xmlns:a16="http://schemas.microsoft.com/office/drawing/2014/main" id="{39D093D5-A809-4718-822D-665299BF8CCE}"/>
              </a:ext>
            </a:extLst>
          </p:cNvPr>
          <p:cNvSpPr/>
          <p:nvPr/>
        </p:nvSpPr>
        <p:spPr bwMode="auto">
          <a:xfrm>
            <a:off x="3312812" y="3933056"/>
            <a:ext cx="2781401" cy="2612440"/>
          </a:xfrm>
          <a:custGeom>
            <a:avLst/>
            <a:gdLst>
              <a:gd name="connsiteX0" fmla="*/ 0 w 2016223"/>
              <a:gd name="connsiteY0" fmla="*/ 996012 h 1992024"/>
              <a:gd name="connsiteX1" fmla="*/ 1008112 w 2016223"/>
              <a:gd name="connsiteY1" fmla="*/ 0 h 1992024"/>
              <a:gd name="connsiteX2" fmla="*/ 2016224 w 2016223"/>
              <a:gd name="connsiteY2" fmla="*/ 996012 h 1992024"/>
              <a:gd name="connsiteX3" fmla="*/ 1008112 w 2016223"/>
              <a:gd name="connsiteY3" fmla="*/ 1992024 h 1992024"/>
              <a:gd name="connsiteX4" fmla="*/ 0 w 2016223"/>
              <a:gd name="connsiteY4" fmla="*/ 996012 h 199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223" h="1992024">
                <a:moveTo>
                  <a:pt x="0" y="996012"/>
                </a:moveTo>
                <a:cubicBezTo>
                  <a:pt x="0" y="445930"/>
                  <a:pt x="451347" y="0"/>
                  <a:pt x="1008112" y="0"/>
                </a:cubicBezTo>
                <a:cubicBezTo>
                  <a:pt x="1564877" y="0"/>
                  <a:pt x="2016224" y="445930"/>
                  <a:pt x="2016224" y="996012"/>
                </a:cubicBezTo>
                <a:cubicBezTo>
                  <a:pt x="2016224" y="1546094"/>
                  <a:pt x="1564877" y="1992024"/>
                  <a:pt x="1008112" y="1992024"/>
                </a:cubicBezTo>
                <a:cubicBezTo>
                  <a:pt x="451347" y="1992024"/>
                  <a:pt x="0" y="1546094"/>
                  <a:pt x="0" y="996012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320669" tIns="317125" rIns="320669" bIns="317125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de-DE" sz="1600" b="1" dirty="0"/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de-DE" sz="2000" b="1" dirty="0"/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de-DE" sz="2000" b="1" dirty="0"/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de-DE" sz="2000" b="1" dirty="0"/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b="1" dirty="0"/>
              <a:t>Jugend</a:t>
            </a:r>
          </a:p>
          <a:p>
            <a:pPr marL="285750" indent="-285750" algn="ctr" defTabSz="8890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v"/>
              <a:defRPr/>
            </a:pPr>
            <a:r>
              <a:rPr lang="de-DE" sz="1600" b="1" dirty="0"/>
              <a:t>Austausch mit den Jugendlichen- Virtuelle und persönliche Dialoge</a:t>
            </a:r>
          </a:p>
          <a:p>
            <a:pPr marL="285750" indent="-285750" algn="ctr" defTabSz="8890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v"/>
              <a:defRPr/>
            </a:pPr>
            <a:r>
              <a:rPr lang="de-DE" sz="1600" b="1" dirty="0"/>
              <a:t>Entstandenes Projekt: Jugendraum in </a:t>
            </a:r>
            <a:r>
              <a:rPr lang="de-DE" sz="1600" b="1" dirty="0" err="1"/>
              <a:t>Rauenberg</a:t>
            </a:r>
            <a:endParaRPr lang="de-DE" sz="1600" b="1" dirty="0"/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de-DE" sz="1600" b="1" dirty="0"/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de-DE" sz="1600" b="1" dirty="0"/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de-DE" sz="1600" b="1" dirty="0"/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de-DE" sz="16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l="4326" t="10298"/>
          <a:stretch/>
        </p:blipFill>
        <p:spPr>
          <a:xfrm>
            <a:off x="20316" y="4130334"/>
            <a:ext cx="3312812" cy="221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9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04813" y="765175"/>
            <a:ext cx="8488362" cy="7270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endParaRPr lang="de-DE" altLang="de-DE" sz="2800" b="1" dirty="0">
              <a:latin typeface="+mn-lt"/>
            </a:endParaRPr>
          </a:p>
        </p:txBody>
      </p:sp>
      <p:sp>
        <p:nvSpPr>
          <p:cNvPr id="30724" name="Inhaltsplatzhalter 2"/>
          <p:cNvSpPr txBox="1">
            <a:spLocks/>
          </p:cNvSpPr>
          <p:nvPr/>
        </p:nvSpPr>
        <p:spPr bwMode="auto">
          <a:xfrm>
            <a:off x="404813" y="1492250"/>
            <a:ext cx="38274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endParaRPr lang="de-DE" altLang="de-DE" sz="1800" dirty="0"/>
          </a:p>
        </p:txBody>
      </p:sp>
      <p:sp>
        <p:nvSpPr>
          <p:cNvPr id="4" name="Wolke 3"/>
          <p:cNvSpPr/>
          <p:nvPr/>
        </p:nvSpPr>
        <p:spPr>
          <a:xfrm rot="847667">
            <a:off x="2473025" y="824822"/>
            <a:ext cx="6229542" cy="2333757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rgbClr val="FF0000"/>
                </a:solidFill>
                <a:latin typeface="Lucida Handwriting" panose="03010101010101010101" pitchFamily="66" charset="0"/>
              </a:rPr>
              <a:t>Herzlichen Dank!</a:t>
            </a:r>
          </a:p>
        </p:txBody>
      </p:sp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32EF671B-EFEE-46A2-96B3-D9052EE2C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645024"/>
            <a:ext cx="4374066" cy="2353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588</Words>
  <Application>Microsoft Office PowerPoint</Application>
  <PresentationFormat>Bildschirmpräsentation (4:3)</PresentationFormat>
  <Paragraphs>106</Paragraphs>
  <Slides>8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ＭＳ Ｐゴシック</vt:lpstr>
      <vt:lpstr>ＭＳ Ｐゴシック</vt:lpstr>
      <vt:lpstr>Arial</vt:lpstr>
      <vt:lpstr>Calibri</vt:lpstr>
      <vt:lpstr>Lucida Handwriting</vt:lpstr>
      <vt:lpstr>Times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In der Stadt und den Ortsteilen: Gemeinschaft ist für mich…  … Verantwortung übernehmen, Familie, Freundschaften, zusammen über Generationen hinweg, Engagement, zusammen halten, gesellig sein …</vt:lpstr>
      <vt:lpstr>PowerPoint-Präsentation</vt:lpstr>
      <vt:lpstr>PowerPoint-Präsentation</vt:lpstr>
    </vt:vector>
  </TitlesOfParts>
  <Company>Finanzverwaltung Ba-Wü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Schwarz, Katja (FüAK)</dc:creator>
  <cp:lastModifiedBy>Kurz, Maja</cp:lastModifiedBy>
  <cp:revision>311</cp:revision>
  <cp:lastPrinted>2017-04-19T11:36:36Z</cp:lastPrinted>
  <dcterms:created xsi:type="dcterms:W3CDTF">2016-02-24T13:52:14Z</dcterms:created>
  <dcterms:modified xsi:type="dcterms:W3CDTF">2021-11-08T09:28:40Z</dcterms:modified>
</cp:coreProperties>
</file>